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9" r:id="rId3"/>
    <p:sldId id="262" r:id="rId4"/>
    <p:sldId id="263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0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9" autoAdjust="0"/>
  </p:normalViewPr>
  <p:slideViewPr>
    <p:cSldViewPr snapToGrid="0">
      <p:cViewPr>
        <p:scale>
          <a:sx n="100" d="100"/>
          <a:sy n="100" d="100"/>
        </p:scale>
        <p:origin x="186" y="198"/>
      </p:cViewPr>
      <p:guideLst>
        <p:guide orient="horz" pos="2160"/>
        <p:guide pos="10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351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871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7542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600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1853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3131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938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83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384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6423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789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F643C-F5A2-49F8-8C66-D3A9F8F1FB8C}" type="datetimeFigureOut">
              <a:rPr lang="es-ES" smtClean="0"/>
              <a:t>25/11/2024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9D2BA-E11E-40F2-A720-C0D2EE9A909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569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2829165"/>
            <a:ext cx="4004705" cy="400470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162801" y="6587649"/>
            <a:ext cx="838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dirty="0" err="1" smtClean="0">
                <a:solidFill>
                  <a:srgbClr val="767676"/>
                </a:solidFill>
                <a:latin typeface="Lato"/>
              </a:rPr>
              <a:t>LovePick</a:t>
            </a:r>
            <a:endParaRPr lang="es-ES" sz="1000" dirty="0"/>
          </a:p>
        </p:txBody>
      </p:sp>
      <p:sp>
        <p:nvSpPr>
          <p:cNvPr id="7" name="CuadroTexto 6"/>
          <p:cNvSpPr txBox="1"/>
          <p:nvPr/>
        </p:nvSpPr>
        <p:spPr>
          <a:xfrm>
            <a:off x="2305050" y="1136394"/>
            <a:ext cx="758528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0" dirty="0" smtClean="0"/>
              <a:t>Cómo plantar un árbol: </a:t>
            </a:r>
          </a:p>
          <a:p>
            <a:pPr algn="ctr"/>
            <a:r>
              <a:rPr lang="es-ES" sz="4400" dirty="0" smtClean="0"/>
              <a:t>Pasos a seguir</a:t>
            </a:r>
            <a:endParaRPr lang="es-ES" sz="4400" dirty="0"/>
          </a:p>
        </p:txBody>
      </p:sp>
      <p:grpSp>
        <p:nvGrpSpPr>
          <p:cNvPr id="8" name="Grupo 7"/>
          <p:cNvGrpSpPr/>
          <p:nvPr/>
        </p:nvGrpSpPr>
        <p:grpSpPr>
          <a:xfrm>
            <a:off x="154490" y="0"/>
            <a:ext cx="11958732" cy="849353"/>
            <a:chOff x="120068" y="38347"/>
            <a:chExt cx="11958732" cy="849353"/>
          </a:xfrm>
        </p:grpSpPr>
        <p:pic>
          <p:nvPicPr>
            <p:cNvPr id="9" name="Picture 2" descr="https://intranet.ciemat.es/ICIEMATportal/recursos/doc/Eventos/SalaDePrensa/706169800_1312202315543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925" y="100549"/>
              <a:ext cx="35718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18235" y="102107"/>
              <a:ext cx="2664296" cy="511937"/>
            </a:xfrm>
            <a:prstGeom prst="rect">
              <a:avLst/>
            </a:prstGeom>
          </p:spPr>
        </p:pic>
        <p:pic>
          <p:nvPicPr>
            <p:cNvPr id="11" name="Picture 3" descr="C:\Users\u3753\AppData\Local\Microsoft\Windows\Temporary Internet Files\Content.Outlook\65ZX5Y2C\ECF4CLIM Logo_sf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68" y="38347"/>
              <a:ext cx="688823" cy="849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830" y="166195"/>
              <a:ext cx="785131" cy="52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14 Rectángulo"/>
            <p:cNvSpPr/>
            <p:nvPr/>
          </p:nvSpPr>
          <p:spPr>
            <a:xfrm>
              <a:off x="1887074" y="71565"/>
              <a:ext cx="32291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100" dirty="0"/>
                <a:t>Este proyecto ha recibido financiación del programa de investigación e innovación Horizonte 2020 de la Unión Europea en virtud del acuerdo de subvención n.º 101036505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1982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o 24"/>
          <p:cNvGrpSpPr/>
          <p:nvPr/>
        </p:nvGrpSpPr>
        <p:grpSpPr>
          <a:xfrm>
            <a:off x="419100" y="1197095"/>
            <a:ext cx="11267833" cy="5238463"/>
            <a:chOff x="457200" y="577970"/>
            <a:chExt cx="11267833" cy="5238463"/>
          </a:xfrm>
        </p:grpSpPr>
        <p:grpSp>
          <p:nvGrpSpPr>
            <p:cNvPr id="6" name="Grupo 5"/>
            <p:cNvGrpSpPr/>
            <p:nvPr/>
          </p:nvGrpSpPr>
          <p:grpSpPr>
            <a:xfrm>
              <a:off x="457200" y="577970"/>
              <a:ext cx="8940239" cy="1589472"/>
              <a:chOff x="2001328" y="4201064"/>
              <a:chExt cx="8940239" cy="1589472"/>
            </a:xfrm>
          </p:grpSpPr>
          <p:sp>
            <p:nvSpPr>
              <p:cNvPr id="2" name="CuadroTexto 1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1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" name="CuadroTexto 2"/>
              <p:cNvSpPr txBox="1"/>
              <p:nvPr/>
            </p:nvSpPr>
            <p:spPr>
              <a:xfrm>
                <a:off x="3182199" y="4313208"/>
                <a:ext cx="7759368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Afloja la tierra y haz un hueco de 30 centímetros de profundidad y 20 de ancho.</a:t>
                </a:r>
              </a:p>
              <a:p>
                <a:r>
                  <a:rPr lang="es-ES" dirty="0" smtClean="0"/>
                  <a:t>Deposita a un lado la tierra de la primera mitad (que es más fértil) y al otro lado, </a:t>
                </a:r>
              </a:p>
              <a:p>
                <a:r>
                  <a:rPr lang="es-ES" dirty="0" smtClean="0"/>
                  <a:t>la tierra de la segunda mitad (menos fértil). </a:t>
                </a:r>
              </a:p>
              <a:p>
                <a:r>
                  <a:rPr lang="es-ES" dirty="0" smtClean="0"/>
                  <a:t>Coloca al fondo del agujero la tierra más fértil, para que la raíz del arbolito tenga </a:t>
                </a:r>
              </a:p>
              <a:p>
                <a:r>
                  <a:rPr lang="es-ES" dirty="0" smtClean="0"/>
                  <a:t>los mejores nutrientes. </a:t>
                </a:r>
                <a:endParaRPr lang="es-ES" dirty="0"/>
              </a:p>
            </p:txBody>
          </p:sp>
        </p:grpSp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9355" y="690114"/>
              <a:ext cx="1715678" cy="1430949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517585" y="2441275"/>
              <a:ext cx="5865631" cy="1569660"/>
              <a:chOff x="2208362" y="4201064"/>
              <a:chExt cx="5865631" cy="1569660"/>
            </a:xfrm>
          </p:grpSpPr>
          <p:sp>
            <p:nvSpPr>
              <p:cNvPr id="10" name="CuadroTexto 9"/>
              <p:cNvSpPr txBox="1"/>
              <p:nvPr/>
            </p:nvSpPr>
            <p:spPr>
              <a:xfrm>
                <a:off x="2208362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>
                    <a:solidFill>
                      <a:schemeClr val="accent6">
                        <a:lumMod val="75000"/>
                      </a:schemeClr>
                    </a:solidFill>
                  </a:rPr>
                  <a:t>2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CuadroTexto 10"/>
              <p:cNvSpPr txBox="1"/>
              <p:nvPr/>
            </p:nvSpPr>
            <p:spPr>
              <a:xfrm>
                <a:off x="3328848" y="4801228"/>
                <a:ext cx="47451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Retira con mucho cuidado la planta de la maceta</a:t>
                </a:r>
                <a:endParaRPr lang="es-ES" dirty="0"/>
              </a:p>
            </p:txBody>
          </p:sp>
        </p:grp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22351" y="2441275"/>
              <a:ext cx="1981392" cy="1393166"/>
            </a:xfrm>
            <a:prstGeom prst="rect">
              <a:avLst/>
            </a:prstGeom>
          </p:spPr>
        </p:pic>
        <p:grpSp>
          <p:nvGrpSpPr>
            <p:cNvPr id="12" name="Grupo 11"/>
            <p:cNvGrpSpPr/>
            <p:nvPr/>
          </p:nvGrpSpPr>
          <p:grpSpPr>
            <a:xfrm>
              <a:off x="612475" y="4108274"/>
              <a:ext cx="8732258" cy="1569660"/>
              <a:chOff x="2001328" y="4201064"/>
              <a:chExt cx="8732258" cy="1569660"/>
            </a:xfrm>
          </p:grpSpPr>
          <p:sp>
            <p:nvSpPr>
              <p:cNvPr id="13" name="CuadroTexto 12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>
                    <a:solidFill>
                      <a:schemeClr val="accent6">
                        <a:lumMod val="75000"/>
                      </a:schemeClr>
                    </a:solidFill>
                  </a:rPr>
                  <a:t>3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3079631" y="4662728"/>
                <a:ext cx="76539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Coge la planta con los dedos por la parte más baja del tallo y ponla en el centro </a:t>
                </a:r>
              </a:p>
              <a:p>
                <a:r>
                  <a:rPr lang="es-ES" dirty="0" smtClean="0"/>
                  <a:t>del hueco que hemos hecho sin tocar la raíz. </a:t>
                </a:r>
                <a:endParaRPr lang="es-ES" dirty="0"/>
              </a:p>
            </p:txBody>
          </p:sp>
        </p:grpSp>
        <p:pic>
          <p:nvPicPr>
            <p:cNvPr id="15" name="Imagen 14"/>
            <p:cNvPicPr>
              <a:picLocks noChangeAspect="1"/>
            </p:cNvPicPr>
            <p:nvPr/>
          </p:nvPicPr>
          <p:blipFill rotWithShape="1">
            <a:blip r:embed="rId4"/>
            <a:srcRect l="9708" t="41272" r="80760" b="33030"/>
            <a:stretch/>
          </p:blipFill>
          <p:spPr>
            <a:xfrm>
              <a:off x="9927456" y="4267407"/>
              <a:ext cx="1715678" cy="1300899"/>
            </a:xfrm>
            <a:prstGeom prst="rect">
              <a:avLst/>
            </a:prstGeom>
          </p:spPr>
        </p:pic>
        <p:sp>
          <p:nvSpPr>
            <p:cNvPr id="16" name="CuadroTexto 15"/>
            <p:cNvSpPr txBox="1"/>
            <p:nvPr/>
          </p:nvSpPr>
          <p:spPr>
            <a:xfrm>
              <a:off x="10867194" y="5539434"/>
              <a:ext cx="6335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chemeClr val="accent2">
                      <a:lumMod val="75000"/>
                    </a:schemeClr>
                  </a:solidFill>
                </a:rPr>
                <a:t>Compo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8517370" y="3786691"/>
              <a:ext cx="6335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chemeClr val="accent2">
                      <a:lumMod val="75000"/>
                    </a:schemeClr>
                  </a:solidFill>
                </a:rPr>
                <a:t>Compo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11009627" y="2106627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accent2">
                      <a:lumMod val="75000"/>
                    </a:schemeClr>
                  </a:solidFill>
                </a:rPr>
                <a:t>Adams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154490" y="0"/>
            <a:ext cx="11958732" cy="849353"/>
            <a:chOff x="120068" y="38347"/>
            <a:chExt cx="11958732" cy="849353"/>
          </a:xfrm>
        </p:grpSpPr>
        <p:pic>
          <p:nvPicPr>
            <p:cNvPr id="20" name="Picture 2" descr="https://intranet.ciemat.es/ICIEMATportal/recursos/doc/Eventos/SalaDePrensa/706169800_13122023155439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925" y="100549"/>
              <a:ext cx="35718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18235" y="102107"/>
              <a:ext cx="2664296" cy="511937"/>
            </a:xfrm>
            <a:prstGeom prst="rect">
              <a:avLst/>
            </a:prstGeom>
          </p:spPr>
        </p:pic>
        <p:pic>
          <p:nvPicPr>
            <p:cNvPr id="22" name="Picture 3" descr="C:\Users\u3753\AppData\Local\Microsoft\Windows\Temporary Internet Files\Content.Outlook\65ZX5Y2C\ECF4CLIM Logo_sf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68" y="38347"/>
              <a:ext cx="688823" cy="849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830" y="166195"/>
              <a:ext cx="785131" cy="52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14 Rectángulo"/>
            <p:cNvSpPr/>
            <p:nvPr/>
          </p:nvSpPr>
          <p:spPr>
            <a:xfrm>
              <a:off x="1887074" y="71565"/>
              <a:ext cx="32291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100" dirty="0"/>
                <a:t>Este proyecto ha recibido financiación del programa de investigación e innovación Horizonte 2020 de la Unión Europea en virtud del acuerdo de subvención n.º 101036505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1466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644555" y="936346"/>
            <a:ext cx="9432432" cy="5846526"/>
            <a:chOff x="577880" y="317221"/>
            <a:chExt cx="9432432" cy="5846526"/>
          </a:xfrm>
        </p:grpSpPr>
        <p:grpSp>
          <p:nvGrpSpPr>
            <p:cNvPr id="2" name="Grupo 1"/>
            <p:cNvGrpSpPr/>
            <p:nvPr/>
          </p:nvGrpSpPr>
          <p:grpSpPr>
            <a:xfrm>
              <a:off x="653295" y="317221"/>
              <a:ext cx="7234623" cy="1569660"/>
              <a:chOff x="2001328" y="4201064"/>
              <a:chExt cx="7234623" cy="1569660"/>
            </a:xfrm>
          </p:grpSpPr>
          <p:sp>
            <p:nvSpPr>
              <p:cNvPr id="3" name="CuadroTexto 2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4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" name="CuadroTexto 3"/>
              <p:cNvSpPr txBox="1"/>
              <p:nvPr/>
            </p:nvSpPr>
            <p:spPr>
              <a:xfrm>
                <a:off x="3065223" y="4878816"/>
                <a:ext cx="61707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Procura que el límite entre la raíz y el tallo quede a ras de suelo. </a:t>
                </a:r>
                <a:endParaRPr lang="es-ES" dirty="0"/>
              </a:p>
            </p:txBody>
          </p:sp>
        </p:grpSp>
        <p:pic>
          <p:nvPicPr>
            <p:cNvPr id="6" name="Picture 2" descr="http://todocultivo.net/img/cms/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01" t="32075" r="2874" b="47358"/>
            <a:stretch/>
          </p:blipFill>
          <p:spPr bwMode="auto">
            <a:xfrm>
              <a:off x="8455842" y="508164"/>
              <a:ext cx="1432800" cy="1295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upo 6"/>
            <p:cNvGrpSpPr/>
            <p:nvPr/>
          </p:nvGrpSpPr>
          <p:grpSpPr>
            <a:xfrm>
              <a:off x="653295" y="2466532"/>
              <a:ext cx="7719046" cy="1569660"/>
              <a:chOff x="2001328" y="4201064"/>
              <a:chExt cx="7719046" cy="1569660"/>
            </a:xfrm>
          </p:grpSpPr>
          <p:sp>
            <p:nvSpPr>
              <p:cNvPr id="9" name="CuadroTexto 8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5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" name="CuadroTexto 9"/>
              <p:cNvSpPr txBox="1"/>
              <p:nvPr/>
            </p:nvSpPr>
            <p:spPr>
              <a:xfrm>
                <a:off x="3018090" y="4801228"/>
                <a:ext cx="670228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Deposita la tierra más profunda alrededor de las raíces hasta rellenar </a:t>
                </a:r>
              </a:p>
              <a:p>
                <a:r>
                  <a:rPr lang="es-ES" dirty="0" smtClean="0"/>
                  <a:t>el hueco.  </a:t>
                </a:r>
                <a:endParaRPr lang="es-ES" dirty="0"/>
              </a:p>
            </p:txBody>
          </p:sp>
        </p:grpSp>
        <p:pic>
          <p:nvPicPr>
            <p:cNvPr id="11" name="Picture 2" descr="http://todocultivo.net/img/cms/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50" t="55786" r="52875" b="25987"/>
            <a:stretch/>
          </p:blipFill>
          <p:spPr bwMode="auto">
            <a:xfrm>
              <a:off x="8455841" y="2903412"/>
              <a:ext cx="1432800" cy="1132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" name="Grupo 11"/>
            <p:cNvGrpSpPr/>
            <p:nvPr/>
          </p:nvGrpSpPr>
          <p:grpSpPr>
            <a:xfrm>
              <a:off x="577880" y="4455588"/>
              <a:ext cx="7524712" cy="1569660"/>
              <a:chOff x="2001328" y="4201064"/>
              <a:chExt cx="7524712" cy="1569660"/>
            </a:xfrm>
          </p:grpSpPr>
          <p:sp>
            <p:nvSpPr>
              <p:cNvPr id="13" name="CuadroTexto 12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6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3131212" y="4801228"/>
                <a:ext cx="639482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Compacta la tierra con las manos o los pies, sin que quede ni muy </a:t>
                </a:r>
              </a:p>
              <a:p>
                <a:r>
                  <a:rPr lang="es-ES" dirty="0" smtClean="0"/>
                  <a:t>apretada ni muy suelta. </a:t>
                </a:r>
                <a:endParaRPr lang="es-ES" dirty="0"/>
              </a:p>
            </p:txBody>
          </p:sp>
        </p:grpSp>
        <p:pic>
          <p:nvPicPr>
            <p:cNvPr id="15" name="Picture 2" descr="http://todocultivo.net/img/cms/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375" t="55464" r="3000" b="26309"/>
            <a:stretch/>
          </p:blipFill>
          <p:spPr bwMode="auto">
            <a:xfrm>
              <a:off x="8455842" y="4779389"/>
              <a:ext cx="1432800" cy="1148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CuadroTexto 15"/>
            <p:cNvSpPr txBox="1"/>
            <p:nvPr/>
          </p:nvSpPr>
          <p:spPr>
            <a:xfrm>
              <a:off x="9397644" y="180379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accent2">
                      <a:lumMod val="75000"/>
                    </a:schemeClr>
                  </a:solidFill>
                </a:rPr>
                <a:t>Adams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9359473" y="3992008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accent2">
                      <a:lumMod val="75000"/>
                    </a:schemeClr>
                  </a:solidFill>
                </a:rPr>
                <a:t>Adams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9359473" y="5886748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>
                  <a:solidFill>
                    <a:schemeClr val="accent2">
                      <a:lumMod val="75000"/>
                    </a:schemeClr>
                  </a:solidFill>
                </a:rPr>
                <a:t>Adams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154490" y="0"/>
            <a:ext cx="11958732" cy="849353"/>
            <a:chOff x="120068" y="38347"/>
            <a:chExt cx="11958732" cy="849353"/>
          </a:xfrm>
        </p:grpSpPr>
        <p:pic>
          <p:nvPicPr>
            <p:cNvPr id="20" name="Picture 2" descr="https://intranet.ciemat.es/ICIEMATportal/recursos/doc/Eventos/SalaDePrensa/706169800_1312202315543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925" y="100549"/>
              <a:ext cx="35718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18235" y="102107"/>
              <a:ext cx="2664296" cy="511937"/>
            </a:xfrm>
            <a:prstGeom prst="rect">
              <a:avLst/>
            </a:prstGeom>
          </p:spPr>
        </p:pic>
        <p:pic>
          <p:nvPicPr>
            <p:cNvPr id="22" name="Picture 3" descr="C:\Users\u3753\AppData\Local\Microsoft\Windows\Temporary Internet Files\Content.Outlook\65ZX5Y2C\ECF4CLIM Logo_sf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68" y="38347"/>
              <a:ext cx="688823" cy="849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830" y="166195"/>
              <a:ext cx="785131" cy="52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14 Rectángulo"/>
            <p:cNvSpPr/>
            <p:nvPr/>
          </p:nvSpPr>
          <p:spPr>
            <a:xfrm>
              <a:off x="1887074" y="71565"/>
              <a:ext cx="32291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100" dirty="0"/>
                <a:t>Este proyecto ha recibido financiación del programa de investigación e innovación Horizonte 2020 de la Unión Europea en virtud del acuerdo de subvención n.º 101036505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4732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771060" y="1654497"/>
            <a:ext cx="10595318" cy="4246073"/>
            <a:chOff x="732960" y="2216472"/>
            <a:chExt cx="10595318" cy="4246073"/>
          </a:xfrm>
        </p:grpSpPr>
        <p:grpSp>
          <p:nvGrpSpPr>
            <p:cNvPr id="5" name="Grupo 4"/>
            <p:cNvGrpSpPr/>
            <p:nvPr/>
          </p:nvGrpSpPr>
          <p:grpSpPr>
            <a:xfrm>
              <a:off x="732960" y="2277649"/>
              <a:ext cx="7968667" cy="1569660"/>
              <a:chOff x="2001328" y="4201064"/>
              <a:chExt cx="7968667" cy="1569660"/>
            </a:xfrm>
          </p:grpSpPr>
          <p:sp>
            <p:nvSpPr>
              <p:cNvPr id="6" name="CuadroTexto 5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7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CuadroTexto 6"/>
              <p:cNvSpPr txBox="1"/>
              <p:nvPr/>
            </p:nvSpPr>
            <p:spPr>
              <a:xfrm>
                <a:off x="3036943" y="4662728"/>
                <a:ext cx="693305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Haz un borde con la tierra alrededor del árbol de un metro de diámetro </a:t>
                </a:r>
              </a:p>
              <a:p>
                <a:r>
                  <a:rPr lang="es-ES" dirty="0" smtClean="0"/>
                  <a:t>para favorecer que la planta pueda absorber el agua.</a:t>
                </a:r>
                <a:endParaRPr lang="es-ES" dirty="0"/>
              </a:p>
            </p:txBody>
          </p:sp>
        </p:grpSp>
        <p:pic>
          <p:nvPicPr>
            <p:cNvPr id="9" name="Imagen 8"/>
            <p:cNvPicPr>
              <a:picLocks noChangeAspect="1"/>
            </p:cNvPicPr>
            <p:nvPr/>
          </p:nvPicPr>
          <p:blipFill rotWithShape="1">
            <a:blip r:embed="rId2"/>
            <a:srcRect l="18970" t="31687" r="38263" b="16948"/>
            <a:stretch/>
          </p:blipFill>
          <p:spPr>
            <a:xfrm>
              <a:off x="8701627" y="2216472"/>
              <a:ext cx="2515089" cy="1630837"/>
            </a:xfrm>
            <a:prstGeom prst="rect">
              <a:avLst/>
            </a:prstGeom>
          </p:spPr>
        </p:pic>
        <p:sp>
          <p:nvSpPr>
            <p:cNvPr id="10" name="CuadroTexto 9"/>
            <p:cNvSpPr txBox="1"/>
            <p:nvPr/>
          </p:nvSpPr>
          <p:spPr>
            <a:xfrm>
              <a:off x="10159311" y="3847309"/>
              <a:ext cx="10574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chemeClr val="accent2">
                      <a:lumMod val="75000"/>
                    </a:schemeClr>
                  </a:solidFill>
                </a:rPr>
                <a:t>ComputerHoy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grpSp>
          <p:nvGrpSpPr>
            <p:cNvPr id="11" name="Grupo 10"/>
            <p:cNvGrpSpPr/>
            <p:nvPr/>
          </p:nvGrpSpPr>
          <p:grpSpPr>
            <a:xfrm>
              <a:off x="732960" y="4598214"/>
              <a:ext cx="2668947" cy="1569660"/>
              <a:chOff x="2001328" y="4201064"/>
              <a:chExt cx="2668947" cy="1569660"/>
            </a:xfrm>
          </p:grpSpPr>
          <p:sp>
            <p:nvSpPr>
              <p:cNvPr id="12" name="CuadroTexto 11"/>
              <p:cNvSpPr txBox="1"/>
              <p:nvPr/>
            </p:nvSpPr>
            <p:spPr>
              <a:xfrm>
                <a:off x="2001328" y="4201064"/>
                <a:ext cx="808235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9600" dirty="0">
                    <a:solidFill>
                      <a:schemeClr val="accent6">
                        <a:lumMod val="75000"/>
                      </a:schemeClr>
                    </a:solidFill>
                  </a:rPr>
                  <a:t>8</a:t>
                </a:r>
                <a:endParaRPr lang="es-ES" sz="96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CuadroTexto 12"/>
              <p:cNvSpPr txBox="1"/>
              <p:nvPr/>
            </p:nvSpPr>
            <p:spPr>
              <a:xfrm>
                <a:off x="3036943" y="4662728"/>
                <a:ext cx="16333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Regar la planta.</a:t>
                </a:r>
                <a:endParaRPr lang="es-ES" dirty="0"/>
              </a:p>
            </p:txBody>
          </p:sp>
        </p:grpSp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3"/>
            <a:srcRect l="9022" t="25372" r="73018" b="34329"/>
            <a:stretch/>
          </p:blipFill>
          <p:spPr>
            <a:xfrm>
              <a:off x="8701627" y="4598213"/>
              <a:ext cx="2515089" cy="1587333"/>
            </a:xfrm>
            <a:prstGeom prst="rect">
              <a:avLst/>
            </a:prstGeom>
          </p:spPr>
        </p:pic>
        <p:sp>
          <p:nvSpPr>
            <p:cNvPr id="15" name="CuadroTexto 14"/>
            <p:cNvSpPr txBox="1"/>
            <p:nvPr/>
          </p:nvSpPr>
          <p:spPr>
            <a:xfrm>
              <a:off x="10166870" y="6185546"/>
              <a:ext cx="1161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>
                  <a:solidFill>
                    <a:schemeClr val="accent2">
                      <a:lumMod val="75000"/>
                    </a:schemeClr>
                  </a:solidFill>
                </a:rPr>
                <a:t>Getty</a:t>
              </a:r>
              <a:r>
                <a:rPr lang="es-ES" sz="12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s-ES" sz="1200" dirty="0" err="1" smtClean="0">
                  <a:solidFill>
                    <a:schemeClr val="accent2">
                      <a:lumMod val="75000"/>
                    </a:schemeClr>
                  </a:solidFill>
                </a:rPr>
                <a:t>imagenes</a:t>
              </a:r>
              <a:endParaRPr lang="es-ES" sz="1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154490" y="0"/>
            <a:ext cx="11958732" cy="849353"/>
            <a:chOff x="120068" y="38347"/>
            <a:chExt cx="11958732" cy="849353"/>
          </a:xfrm>
        </p:grpSpPr>
        <p:pic>
          <p:nvPicPr>
            <p:cNvPr id="18" name="Picture 2" descr="https://intranet.ciemat.es/ICIEMATportal/recursos/doc/Eventos/SalaDePrensa/706169800_1312202315543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925" y="100549"/>
              <a:ext cx="35718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18235" y="102107"/>
              <a:ext cx="2664296" cy="511937"/>
            </a:xfrm>
            <a:prstGeom prst="rect">
              <a:avLst/>
            </a:prstGeom>
          </p:spPr>
        </p:pic>
        <p:pic>
          <p:nvPicPr>
            <p:cNvPr id="20" name="Picture 3" descr="C:\Users\u3753\AppData\Local\Microsoft\Windows\Temporary Internet Files\Content.Outlook\65ZX5Y2C\ECF4CLIM Logo_sf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68" y="38347"/>
              <a:ext cx="688823" cy="849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830" y="166195"/>
              <a:ext cx="785131" cy="529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14 Rectángulo"/>
            <p:cNvSpPr/>
            <p:nvPr/>
          </p:nvSpPr>
          <p:spPr>
            <a:xfrm>
              <a:off x="1887074" y="71565"/>
              <a:ext cx="32291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100" dirty="0"/>
                <a:t>Este proyecto ha recibido financiación del programa de investigación e innovación Horizonte 2020 de la Unión Europea en virtud del acuerdo de subvención n.º 101036505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700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310</Words>
  <Application>Microsoft Office PowerPoint</Application>
  <PresentationFormat>Panorámica</PresentationFormat>
  <Paragraphs>39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Lato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</dc:creator>
  <cp:lastModifiedBy>Lago Rodriguez, M. Carmen</cp:lastModifiedBy>
  <cp:revision>16</cp:revision>
  <dcterms:created xsi:type="dcterms:W3CDTF">2024-11-22T16:46:21Z</dcterms:created>
  <dcterms:modified xsi:type="dcterms:W3CDTF">2024-11-25T17:27:55Z</dcterms:modified>
</cp:coreProperties>
</file>